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4"/>
    <p:sldMasterId id="214748366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y="6858000" cx="12192000"/>
  <p:notesSz cx="12192000" cy="6858000"/>
  <p:embeddedFontLst>
    <p:embeddedFont>
      <p:font typeface="Century Gothic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27" roundtripDataSignature="AMtx7minRafoekHjIC3uFj56ndeFr72J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CenturyGothic-bold.fntdata"/><Relationship Id="rId23" Type="http://schemas.openxmlformats.org/officeDocument/2006/relationships/font" Target="fonts/CenturyGothic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CenturyGothic-boldItalic.fntdata"/><Relationship Id="rId25" Type="http://schemas.openxmlformats.org/officeDocument/2006/relationships/font" Target="fonts/CenturyGothic-italic.fntdata"/><Relationship Id="rId27" Type="http://customschemas.google.com/relationships/presentationmetadata" Target="meta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1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17d79cb187b_0_637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17d79cb187b_0_637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17d79cb187b_0_184:notes"/>
          <p:cNvSpPr txBox="1"/>
          <p:nvPr>
            <p:ph idx="1" type="body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17d79cb187b_0_184:notes"/>
          <p:cNvSpPr/>
          <p:nvPr>
            <p:ph idx="2" type="sldImg"/>
          </p:nvPr>
        </p:nvSpPr>
        <p:spPr>
          <a:xfrm>
            <a:off x="1219200" y="857250"/>
            <a:ext cx="97536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7d79cb187b_0_278:notes"/>
          <p:cNvSpPr txBox="1"/>
          <p:nvPr>
            <p:ph idx="1" type="body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17d79cb187b_0_278:notes"/>
          <p:cNvSpPr/>
          <p:nvPr>
            <p:ph idx="2" type="sldImg"/>
          </p:nvPr>
        </p:nvSpPr>
        <p:spPr>
          <a:xfrm>
            <a:off x="1219200" y="857250"/>
            <a:ext cx="97536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17d79cb187b_0_401:notes"/>
          <p:cNvSpPr txBox="1"/>
          <p:nvPr>
            <p:ph idx="1" type="body"/>
          </p:nvPr>
        </p:nvSpPr>
        <p:spPr>
          <a:xfrm>
            <a:off x="1219200" y="3300413"/>
            <a:ext cx="9753600" cy="27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g17d79cb187b_0_401:notes"/>
          <p:cNvSpPr/>
          <p:nvPr>
            <p:ph idx="2" type="sldImg"/>
          </p:nvPr>
        </p:nvSpPr>
        <p:spPr>
          <a:xfrm>
            <a:off x="1219200" y="857250"/>
            <a:ext cx="9753600" cy="2314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17d79cb187b_1_2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17d79cb187b_1_2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4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17d79cb187b_0_12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17d79cb187b_0_12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7d79cb187b_0_7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17d79cb187b_0_7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17d79cb187b_0_21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17d79cb187b_0_21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7d79cb187b_0_31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g17d79cb187b_0_31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3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7d79cb187b_0_54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17d79cb187b_0_54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17d79cb187b_0_79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17d79cb187b_0_79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17d79cb187b_0_623:notes"/>
          <p:cNvSpPr/>
          <p:nvPr>
            <p:ph idx="2" type="sldImg"/>
          </p:nvPr>
        </p:nvSpPr>
        <p:spPr>
          <a:xfrm>
            <a:off x="2032400" y="514350"/>
            <a:ext cx="8128500" cy="25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17d79cb187b_0_623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entury Gothic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testo verticale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7d79cb187b_0_597"/>
          <p:cNvSpPr/>
          <p:nvPr/>
        </p:nvSpPr>
        <p:spPr>
          <a:xfrm>
            <a:off x="0" y="0"/>
            <a:ext cx="12192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2" name="Google Shape;82;g17d79cb187b_0_597"/>
          <p:cNvGrpSpPr/>
          <p:nvPr/>
        </p:nvGrpSpPr>
        <p:grpSpPr>
          <a:xfrm>
            <a:off x="1107036" y="1588427"/>
            <a:ext cx="994316" cy="61102"/>
            <a:chOff x="4580561" y="2589004"/>
            <a:chExt cx="1064464" cy="25200"/>
          </a:xfrm>
        </p:grpSpPr>
        <p:sp>
          <p:nvSpPr>
            <p:cNvPr id="83" name="Google Shape;83;g17d79cb187b_0_59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g17d79cb187b_0_59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5" name="Google Shape;85;g17d79cb187b_0_597"/>
          <p:cNvSpPr txBox="1"/>
          <p:nvPr>
            <p:ph type="title"/>
          </p:nvPr>
        </p:nvSpPr>
        <p:spPr>
          <a:xfrm>
            <a:off x="972600" y="1758200"/>
            <a:ext cx="10251600" cy="713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86" name="Google Shape;86;g17d79cb187b_0_597"/>
          <p:cNvSpPr txBox="1"/>
          <p:nvPr>
            <p:ph idx="1" type="body"/>
          </p:nvPr>
        </p:nvSpPr>
        <p:spPr>
          <a:xfrm>
            <a:off x="972600" y="2771833"/>
            <a:ext cx="10251600" cy="3014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rtl="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rtl="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g17d79cb187b_0_597"/>
          <p:cNvSpPr txBox="1"/>
          <p:nvPr>
            <p:ph idx="12" type="sldNum"/>
          </p:nvPr>
        </p:nvSpPr>
        <p:spPr>
          <a:xfrm>
            <a:off x="11381736" y="6333134"/>
            <a:ext cx="731700" cy="52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7d79cb187b_0_605"/>
          <p:cNvSpPr/>
          <p:nvPr/>
        </p:nvSpPr>
        <p:spPr>
          <a:xfrm>
            <a:off x="0" y="0"/>
            <a:ext cx="12192000" cy="65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0" name="Google Shape;90;g17d79cb187b_0_605"/>
          <p:cNvGrpSpPr/>
          <p:nvPr/>
        </p:nvGrpSpPr>
        <p:grpSpPr>
          <a:xfrm>
            <a:off x="1107036" y="1588427"/>
            <a:ext cx="994316" cy="61102"/>
            <a:chOff x="4580561" y="2589004"/>
            <a:chExt cx="1064464" cy="25200"/>
          </a:xfrm>
        </p:grpSpPr>
        <p:sp>
          <p:nvSpPr>
            <p:cNvPr id="91" name="Google Shape;91;g17d79cb187b_0_60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g17d79cb187b_0_60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g17d79cb187b_0_605"/>
          <p:cNvSpPr txBox="1"/>
          <p:nvPr>
            <p:ph type="title"/>
          </p:nvPr>
        </p:nvSpPr>
        <p:spPr>
          <a:xfrm>
            <a:off x="972600" y="1758200"/>
            <a:ext cx="10251300" cy="713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94" name="Google Shape;94;g17d79cb187b_0_605"/>
          <p:cNvSpPr txBox="1"/>
          <p:nvPr>
            <p:ph idx="1" type="body"/>
          </p:nvPr>
        </p:nvSpPr>
        <p:spPr>
          <a:xfrm>
            <a:off x="972434" y="2771833"/>
            <a:ext cx="5032500" cy="3014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rtl="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rtl="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g17d79cb187b_0_605"/>
          <p:cNvSpPr txBox="1"/>
          <p:nvPr>
            <p:ph idx="2" type="body"/>
          </p:nvPr>
        </p:nvSpPr>
        <p:spPr>
          <a:xfrm>
            <a:off x="6191471" y="2771833"/>
            <a:ext cx="5032500" cy="3014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rtl="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rtl="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g17d79cb187b_0_605"/>
          <p:cNvSpPr txBox="1"/>
          <p:nvPr>
            <p:ph idx="12" type="sldNum"/>
          </p:nvPr>
        </p:nvSpPr>
        <p:spPr>
          <a:xfrm>
            <a:off x="11381736" y="6333134"/>
            <a:ext cx="731700" cy="52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7d79cb187b_0_6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9" name="Google Shape;99;g17d79cb187b_0_614"/>
          <p:cNvGrpSpPr/>
          <p:nvPr/>
        </p:nvGrpSpPr>
        <p:grpSpPr>
          <a:xfrm>
            <a:off x="1107036" y="1588427"/>
            <a:ext cx="994316" cy="61102"/>
            <a:chOff x="4580561" y="2589004"/>
            <a:chExt cx="1064464" cy="25200"/>
          </a:xfrm>
        </p:grpSpPr>
        <p:sp>
          <p:nvSpPr>
            <p:cNvPr id="100" name="Google Shape;100;g17d79cb187b_0_61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Google Shape;101;g17d79cb187b_0_61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2" name="Google Shape;102;g17d79cb187b_0_614"/>
          <p:cNvSpPr txBox="1"/>
          <p:nvPr>
            <p:ph type="title"/>
          </p:nvPr>
        </p:nvSpPr>
        <p:spPr>
          <a:xfrm>
            <a:off x="973333" y="1758200"/>
            <a:ext cx="4401300" cy="2249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103" name="Google Shape;103;g17d79cb187b_0_614"/>
          <p:cNvSpPr txBox="1"/>
          <p:nvPr>
            <p:ph idx="1" type="subTitle"/>
          </p:nvPr>
        </p:nvSpPr>
        <p:spPr>
          <a:xfrm>
            <a:off x="966600" y="4215367"/>
            <a:ext cx="4401300" cy="1011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4" name="Google Shape;104;g17d79cb187b_0_614"/>
          <p:cNvSpPr txBox="1"/>
          <p:nvPr>
            <p:ph idx="2" type="body"/>
          </p:nvPr>
        </p:nvSpPr>
        <p:spPr>
          <a:xfrm>
            <a:off x="6898967" y="1803500"/>
            <a:ext cx="4499100" cy="4034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381000" lvl="1" marL="914400" rtl="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indent="-355600" lvl="2" marL="1371600" rtl="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indent="-342900" lvl="3" marL="1828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g17d79cb187b_0_614"/>
          <p:cNvSpPr txBox="1"/>
          <p:nvPr>
            <p:ph idx="12" type="sldNum"/>
          </p:nvPr>
        </p:nvSpPr>
        <p:spPr>
          <a:xfrm>
            <a:off x="11381736" y="6333134"/>
            <a:ext cx="731700" cy="524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7d79cb187b_0_209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g17d79cb187b_0_209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15" name="Google Shape;115;g17d79cb187b_0_20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g17d79cb187b_0_20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g17d79cb187b_0_20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a" type="blank">
  <p:cSld name="BLANK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17d79cb187b_0_21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g17d79cb187b_0_21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g17d79cb187b_0_21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7d79cb187b_0_21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g17d79cb187b_0_219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5" name="Google Shape;125;g17d79cb187b_0_21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g17d79cb187b_0_21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g17d79cb187b_0_21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7d79cb187b_0_225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g17d79cb187b_0_225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1" name="Google Shape;131;g17d79cb187b_0_225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2" name="Google Shape;132;g17d79cb187b_0_22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g17d79cb187b_0_22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g17d79cb187b_0_22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7d79cb187b_0_232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g17d79cb187b_0_232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38" name="Google Shape;138;g17d79cb187b_0_23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g17d79cb187b_0_23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g17d79cb187b_0_23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e contenuti" type="twoObj">
  <p:cSld name="TWO_OBJECTS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7d79cb187b_0_23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g17d79cb187b_0_238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g17d79cb187b_0_238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5" name="Google Shape;145;g17d79cb187b_0_23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g17d79cb187b_0_23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g17d79cb187b_0_23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7d79cb187b_0_245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g17d79cb187b_0_245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51" name="Google Shape;151;g17d79cb187b_0_245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g17d79cb187b_0_245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53" name="Google Shape;153;g17d79cb187b_0_245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4" name="Google Shape;154;g17d79cb187b_0_24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g17d79cb187b_0_24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g17d79cb187b_0_24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7d79cb187b_0_25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g17d79cb187b_0_25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g17d79cb187b_0_25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g17d79cb187b_0_25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17d79cb187b_0_259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g17d79cb187b_0_259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165" name="Google Shape;165;g17d79cb187b_0_259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66" name="Google Shape;166;g17d79cb187b_0_25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g17d79cb187b_0_25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g17d79cb187b_0_25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7d79cb187b_0_26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g17d79cb187b_0_266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g17d79cb187b_0_26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g17d79cb187b_0_26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g17d79cb187b_0_26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testo verticale" type="vertTitleAndTx">
  <p:cSld name="VERTICAL_TITLE_AND_VERTICAL_TEXT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7d79cb187b_0_272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g17d79cb187b_0_272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g17d79cb187b_0_27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g17d79cb187b_0_27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g17d79cb187b_0_27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e contenuti" type="twoObj">
  <p:cSld name="TWO_OBJECT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entury Gothic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8" name="Google Shape;3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11"/>
          <p:cNvSpPr txBox="1"/>
          <p:nvPr>
            <p:ph idx="2" type="body"/>
          </p:nvPr>
        </p:nvSpPr>
        <p:spPr>
          <a:xfrm>
            <a:off x="839788" y="2505074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11"/>
          <p:cNvSpPr txBox="1"/>
          <p:nvPr>
            <p:ph idx="4" type="body"/>
          </p:nvPr>
        </p:nvSpPr>
        <p:spPr>
          <a:xfrm>
            <a:off x="6172200" y="2505074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a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6" Type="http://schemas.openxmlformats.org/officeDocument/2006/relationships/theme" Target="../theme/theme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5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 b="0" i="0" sz="4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7d79cb187b_0_20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8" name="Google Shape;108;g17d79cb187b_0_203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9" name="Google Shape;109;g17d79cb187b_0_20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0" name="Google Shape;110;g17d79cb187b_0_20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1" name="Google Shape;111;g17d79cb187b_0_20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Relationship Id="rId4" Type="http://schemas.openxmlformats.org/officeDocument/2006/relationships/hyperlink" Target="https://orcid.org/0000-0003-0506-046X" TargetMode="External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jpg"/><Relationship Id="rId4" Type="http://schemas.openxmlformats.org/officeDocument/2006/relationships/hyperlink" Target="https://unsplash.com/@majesticlukas?utm_source=unsplash&amp;utm_medium=referral&amp;utm_content=creditCopyText" TargetMode="External"/><Relationship Id="rId9" Type="http://schemas.openxmlformats.org/officeDocument/2006/relationships/image" Target="../media/image24.png"/><Relationship Id="rId5" Type="http://schemas.openxmlformats.org/officeDocument/2006/relationships/hyperlink" Target="https://unsplash.com/s/photos/different-paths?utm_source=unsplash&amp;utm_medium=referral&amp;utm_content=creditCopyText" TargetMode="External"/><Relationship Id="rId6" Type="http://schemas.openxmlformats.org/officeDocument/2006/relationships/image" Target="../media/image22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Relationship Id="rId4" Type="http://schemas.openxmlformats.org/officeDocument/2006/relationships/hyperlink" Target="mailto:emma.lazzeri@garr.it" TargetMode="External"/><Relationship Id="rId5" Type="http://schemas.openxmlformats.org/officeDocument/2006/relationships/hyperlink" Target="mailto:info@skills4eosc.eu" TargetMode="External"/><Relationship Id="rId6" Type="http://schemas.openxmlformats.org/officeDocument/2006/relationships/hyperlink" Target="https://doi.org/10.5281/zenodo.7276050" TargetMode="External"/><Relationship Id="rId7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0" Type="http://schemas.openxmlformats.org/officeDocument/2006/relationships/hyperlink" Target="https://unsplash.com/s/photos/link?utm_source=unsplash&amp;utm_medium=referral&amp;utm_content=creditCopyText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2.jpg"/><Relationship Id="rId4" Type="http://schemas.openxmlformats.org/officeDocument/2006/relationships/hyperlink" Target="https://ec.europa.eu/commission/presscorner/detail/en/speech_22_5493" TargetMode="External"/><Relationship Id="rId9" Type="http://schemas.openxmlformats.org/officeDocument/2006/relationships/hyperlink" Target="https://unsplash.com/s/photos/link?utm_source=unsplash&amp;utm_medium=referral&amp;utm_content=creditCopyText" TargetMode="External"/><Relationship Id="rId5" Type="http://schemas.openxmlformats.org/officeDocument/2006/relationships/hyperlink" Target="https://ec.europa.eu/commission/presscorner/detail/en/ip_22_6086" TargetMode="External"/><Relationship Id="rId6" Type="http://schemas.openxmlformats.org/officeDocument/2006/relationships/hyperlink" Target="https://cordis.europa.eu/project/id/101058527" TargetMode="External"/><Relationship Id="rId7" Type="http://schemas.openxmlformats.org/officeDocument/2006/relationships/hyperlink" Target="https://unsplash.com/@tamanna_rumee?utm_source=unsplash&amp;utm_medium=referral&amp;utm_content=creditCopyText" TargetMode="External"/><Relationship Id="rId8" Type="http://schemas.openxmlformats.org/officeDocument/2006/relationships/hyperlink" Target="https://unsplash.com/@tamanna_rumee?utm_source=unsplash&amp;utm_medium=referral&amp;utm_content=creditCopyText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0.jpg"/><Relationship Id="rId4" Type="http://schemas.openxmlformats.org/officeDocument/2006/relationships/hyperlink" Target="https://ec.europa.eu/commission/presscorner/detail/en/speech_22_5493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9.jpg"/><Relationship Id="rId4" Type="http://schemas.openxmlformats.org/officeDocument/2006/relationships/hyperlink" Target="https://unsplash.com/@cookiethepom?utm_source=unsplash&amp;utm_medium=referral&amp;utm_content=creditCopyText" TargetMode="External"/><Relationship Id="rId5" Type="http://schemas.openxmlformats.org/officeDocument/2006/relationships/hyperlink" Target="https://unsplash.com/@cookiethepom?utm_source=unsplash&amp;utm_medium=referral&amp;utm_content=creditCopyText" TargetMode="External"/><Relationship Id="rId6" Type="http://schemas.openxmlformats.org/officeDocument/2006/relationships/hyperlink" Target="https://unsplash.com/s/photos/skills?utm_source=unsplash&amp;utm_medium=referral&amp;utm_content=creditCopyText" TargetMode="External"/><Relationship Id="rId7" Type="http://schemas.openxmlformats.org/officeDocument/2006/relationships/hyperlink" Target="https://unsplash.com/s/photos/skills?utm_source=unsplash&amp;utm_medium=referral&amp;utm_content=creditCopyText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twitter.com/_open_science_/status/1571589893595463682?t=dK7ApIFOVp7ACFTXxeBXAA&amp;s=08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Relationship Id="rId4" Type="http://schemas.openxmlformats.org/officeDocument/2006/relationships/image" Target="../media/image12.png"/><Relationship Id="rId5" Type="http://schemas.openxmlformats.org/officeDocument/2006/relationships/image" Target="../media/image10.png"/><Relationship Id="rId6" Type="http://schemas.openxmlformats.org/officeDocument/2006/relationships/image" Target="../media/image4.png"/><Relationship Id="rId7" Type="http://schemas.openxmlformats.org/officeDocument/2006/relationships/image" Target="../media/image9.png"/><Relationship Id="rId8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1.jpg"/><Relationship Id="rId4" Type="http://schemas.openxmlformats.org/officeDocument/2006/relationships/hyperlink" Target="https://unsplash.com/@randylaybourne?utm_source=unsplash&amp;utm_medium=referral&amp;utm_content=creditCopyText" TargetMode="External"/><Relationship Id="rId5" Type="http://schemas.openxmlformats.org/officeDocument/2006/relationships/hyperlink" Target="https://unsplash.com/@randylaybourne?utm_source=unsplash&amp;utm_medium=referral&amp;utm_content=creditCopyText" TargetMode="External"/><Relationship Id="rId6" Type="http://schemas.openxmlformats.org/officeDocument/2006/relationships/hyperlink" Target="https://unsplash.com/s/photos/gap?utm_source=unsplash&amp;utm_medium=referral&amp;utm_content=creditCopyText" TargetMode="External"/><Relationship Id="rId7" Type="http://schemas.openxmlformats.org/officeDocument/2006/relationships/hyperlink" Target="https://unsplash.com/s/photos/gap?utm_source=unsplash&amp;utm_medium=referral&amp;utm_content=creditCopyText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16.png"/><Relationship Id="rId5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"/>
          <p:cNvSpPr txBox="1"/>
          <p:nvPr>
            <p:ph type="ctrTitle"/>
          </p:nvPr>
        </p:nvSpPr>
        <p:spPr>
          <a:xfrm>
            <a:off x="426720" y="2361883"/>
            <a:ext cx="583184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it-IT" sz="4400">
                <a:solidFill>
                  <a:schemeClr val="lt1"/>
                </a:solidFill>
              </a:rPr>
              <a:t>Meeting different stakeholders’ needs</a:t>
            </a:r>
            <a:endParaRPr sz="4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it-IT" sz="4400">
                <a:solidFill>
                  <a:schemeClr val="lt1"/>
                </a:solidFill>
              </a:rPr>
              <a:t>for FAIR data training</a:t>
            </a:r>
            <a:endParaRPr sz="4400">
              <a:solidFill>
                <a:schemeClr val="lt1"/>
              </a:solidFill>
            </a:endParaRPr>
          </a:p>
        </p:txBody>
      </p:sp>
      <p:sp>
        <p:nvSpPr>
          <p:cNvPr id="186" name="Google Shape;186;p1"/>
          <p:cNvSpPr txBox="1"/>
          <p:nvPr/>
        </p:nvSpPr>
        <p:spPr>
          <a:xfrm>
            <a:off x="426720" y="4841558"/>
            <a:ext cx="58317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Emma Lazzeri, GARR</a:t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400" u="sng">
                <a:solidFill>
                  <a:srgbClr val="A6CE39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orcid.org/0000-0003-0506-046X</a:t>
            </a:r>
            <a:endParaRPr sz="2400" u="sng">
              <a:solidFill>
                <a:srgbClr val="A6CE3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FF99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https://lh3.googleusercontent.com/kSx3a5IvG91Ji0A034AtYP1map_Ar7AKEw-zbWPascMeNmFL_bdsIrgmGuFTNF5GnA0MJAAv0AQ5EvCck9LqNSHpzAlza9G95LtsyRAz9QFgDrj77KHxpaY7tL8r1dP7UJhDSLZFMf4sE7kjjmGk1omQbb2A-hSuiySIqWJfofoUG_Oc6H-h1tFyhy0" id="187" name="Google Shape;18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244421" y="5161850"/>
            <a:ext cx="1011588" cy="554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17d79cb187b_0_63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rgbClr val="0070C0"/>
                </a:solidFill>
              </a:rPr>
              <a:t>Keeping in mind</a:t>
            </a:r>
            <a:endParaRPr sz="4800">
              <a:solidFill>
                <a:srgbClr val="0070C0"/>
              </a:solidFill>
            </a:endParaRPr>
          </a:p>
        </p:txBody>
      </p:sp>
      <p:pic>
        <p:nvPicPr>
          <p:cNvPr id="266" name="Google Shape;266;g17d79cb187b_0_6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2270700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g17d79cb187b_0_6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8200" y="4431725"/>
            <a:ext cx="1428750" cy="142875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g17d79cb187b_0_637"/>
          <p:cNvSpPr txBox="1"/>
          <p:nvPr>
            <p:ph idx="4294967295" type="body"/>
          </p:nvPr>
        </p:nvSpPr>
        <p:spPr>
          <a:xfrm>
            <a:off x="2247153" y="4385525"/>
            <a:ext cx="7993500" cy="1510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it-IT" sz="2500">
                <a:solidFill>
                  <a:schemeClr val="accent3"/>
                </a:solidFill>
              </a:rPr>
              <a:t>Science for policy</a:t>
            </a:r>
            <a:endParaRPr b="1" sz="2500">
              <a:solidFill>
                <a:schemeClr val="accent3"/>
              </a:solidFill>
            </a:endParaRPr>
          </a:p>
          <a:p>
            <a:pPr indent="0" lvl="0" marL="0" marR="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it-IT" sz="2500"/>
              <a:t>Increase the impact of research results on policy and society at large</a:t>
            </a:r>
            <a:endParaRPr sz="2500"/>
          </a:p>
        </p:txBody>
      </p:sp>
      <p:sp>
        <p:nvSpPr>
          <p:cNvPr id="269" name="Google Shape;269;g17d79cb187b_0_637"/>
          <p:cNvSpPr txBox="1"/>
          <p:nvPr>
            <p:ph idx="1" type="body"/>
          </p:nvPr>
        </p:nvSpPr>
        <p:spPr>
          <a:xfrm>
            <a:off x="2247151" y="2270700"/>
            <a:ext cx="8662500" cy="1510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b="1" lang="it-IT" sz="2500">
                <a:solidFill>
                  <a:schemeClr val="accent1"/>
                </a:solidFill>
              </a:rPr>
              <a:t>Responsible Research and Innovation</a:t>
            </a:r>
            <a:endParaRPr b="1" sz="2500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it-IT" sz="2500"/>
              <a:t>Scientific research and technological development processes that take into account effects and potential impacts on the environment and society</a:t>
            </a:r>
            <a:endParaRPr sz="1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Google Shape;274;g17d79cb187b_0_184"/>
          <p:cNvGrpSpPr/>
          <p:nvPr/>
        </p:nvGrpSpPr>
        <p:grpSpPr>
          <a:xfrm>
            <a:off x="1176382" y="3254213"/>
            <a:ext cx="2331543" cy="2021286"/>
            <a:chOff x="668867" y="3459875"/>
            <a:chExt cx="1414771" cy="2021286"/>
          </a:xfrm>
        </p:grpSpPr>
        <p:sp>
          <p:nvSpPr>
            <p:cNvPr id="275" name="Google Shape;275;g17d79cb187b_0_184"/>
            <p:cNvSpPr txBox="1"/>
            <p:nvPr/>
          </p:nvSpPr>
          <p:spPr>
            <a:xfrm>
              <a:off x="668867" y="3459875"/>
              <a:ext cx="10839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-IT" sz="3200">
                  <a:solidFill>
                    <a:srgbClr val="3278B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Propose</a:t>
              </a:r>
              <a:endParaRPr b="1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76" name="Google Shape;276;g17d79cb187b_0_184"/>
            <p:cNvSpPr txBox="1"/>
            <p:nvPr/>
          </p:nvSpPr>
          <p:spPr>
            <a:xfrm>
              <a:off x="683838" y="4157561"/>
              <a:ext cx="1399800" cy="132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6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 FAIR-by-design methodology for open science teaching and learning</a:t>
              </a:r>
              <a:endParaRPr/>
            </a:p>
          </p:txBody>
        </p:sp>
      </p:grpSp>
      <p:pic>
        <p:nvPicPr>
          <p:cNvPr descr="Aula" id="277" name="Google Shape;277;g17d79cb187b_0_1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7826" y="1442754"/>
            <a:ext cx="1624605" cy="16246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te" id="278" name="Google Shape;278;g17d79cb187b_0_18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35198" y="1442754"/>
            <a:ext cx="1624605" cy="16246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sta con ingranaggi" id="279" name="Google Shape;279;g17d79cb187b_0_18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932570" y="1337221"/>
            <a:ext cx="1624605" cy="16246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0" name="Google Shape;280;g17d79cb187b_0_184"/>
          <p:cNvGrpSpPr/>
          <p:nvPr/>
        </p:nvGrpSpPr>
        <p:grpSpPr>
          <a:xfrm>
            <a:off x="4878377" y="3254213"/>
            <a:ext cx="2435414" cy="2021286"/>
            <a:chOff x="668867" y="3459875"/>
            <a:chExt cx="1477800" cy="2021286"/>
          </a:xfrm>
        </p:grpSpPr>
        <p:sp>
          <p:nvSpPr>
            <p:cNvPr id="281" name="Google Shape;281;g17d79cb187b_0_184"/>
            <p:cNvSpPr txBox="1"/>
            <p:nvPr/>
          </p:nvSpPr>
          <p:spPr>
            <a:xfrm>
              <a:off x="668867" y="3459875"/>
              <a:ext cx="14778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-IT" sz="3200">
                  <a:solidFill>
                    <a:srgbClr val="3278B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Coordinate</a:t>
              </a:r>
              <a:endParaRPr b="1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82" name="Google Shape;282;g17d79cb187b_0_184"/>
            <p:cNvSpPr txBox="1"/>
            <p:nvPr/>
          </p:nvSpPr>
          <p:spPr>
            <a:xfrm>
              <a:off x="683838" y="4157561"/>
              <a:ext cx="1399800" cy="1323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6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Network of Competence Centers on Open Science and FAIR Data</a:t>
              </a:r>
              <a:endParaRPr/>
            </a:p>
          </p:txBody>
        </p:sp>
      </p:grpSp>
      <p:grpSp>
        <p:nvGrpSpPr>
          <p:cNvPr id="283" name="Google Shape;283;g17d79cb187b_0_184"/>
          <p:cNvGrpSpPr/>
          <p:nvPr/>
        </p:nvGrpSpPr>
        <p:grpSpPr>
          <a:xfrm>
            <a:off x="8932588" y="3254213"/>
            <a:ext cx="2331543" cy="1528686"/>
            <a:chOff x="668867" y="3459875"/>
            <a:chExt cx="1414771" cy="1528686"/>
          </a:xfrm>
        </p:grpSpPr>
        <p:sp>
          <p:nvSpPr>
            <p:cNvPr id="284" name="Google Shape;284;g17d79cb187b_0_184"/>
            <p:cNvSpPr txBox="1"/>
            <p:nvPr/>
          </p:nvSpPr>
          <p:spPr>
            <a:xfrm>
              <a:off x="668867" y="3459875"/>
              <a:ext cx="939000" cy="5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-IT" sz="3200">
                  <a:solidFill>
                    <a:srgbClr val="3278B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Enable</a:t>
              </a:r>
              <a:endParaRPr b="1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85" name="Google Shape;285;g17d79cb187b_0_184"/>
            <p:cNvSpPr txBox="1"/>
            <p:nvPr/>
          </p:nvSpPr>
          <p:spPr>
            <a:xfrm>
              <a:off x="683838" y="4157561"/>
              <a:ext cx="1399800" cy="831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6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Raise competences for an EOSC-skilled European workforce</a:t>
              </a:r>
              <a:endParaRPr/>
            </a:p>
          </p:txBody>
        </p:sp>
      </p:grpSp>
      <p:sp>
        <p:nvSpPr>
          <p:cNvPr id="286" name="Google Shape;286;g17d79cb187b_0_184"/>
          <p:cNvSpPr/>
          <p:nvPr/>
        </p:nvSpPr>
        <p:spPr>
          <a:xfrm>
            <a:off x="996364" y="346806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g17d79cb187b_0_184"/>
          <p:cNvSpPr/>
          <p:nvPr/>
        </p:nvSpPr>
        <p:spPr>
          <a:xfrm>
            <a:off x="8777242" y="346806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g17d79cb187b_0_184"/>
          <p:cNvSpPr/>
          <p:nvPr/>
        </p:nvSpPr>
        <p:spPr>
          <a:xfrm>
            <a:off x="4691897" y="346806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9" name="Google Shape;289;g17d79cb187b_0_184"/>
          <p:cNvSpPr txBox="1"/>
          <p:nvPr/>
        </p:nvSpPr>
        <p:spPr>
          <a:xfrm>
            <a:off x="839787" y="457200"/>
            <a:ext cx="102294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4800"/>
              <a:buFont typeface="Century Gothic"/>
              <a:buNone/>
            </a:pPr>
            <a:r>
              <a:rPr b="1" lang="it-IT" sz="4800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How?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17d79cb187b_0_278"/>
          <p:cNvSpPr txBox="1"/>
          <p:nvPr/>
        </p:nvSpPr>
        <p:spPr>
          <a:xfrm>
            <a:off x="838200" y="35569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Key Concepts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5" name="Google Shape;295;g17d79cb187b_0_278"/>
          <p:cNvSpPr txBox="1"/>
          <p:nvPr/>
        </p:nvSpPr>
        <p:spPr>
          <a:xfrm>
            <a:off x="211672" y="4171952"/>
            <a:ext cx="15252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Minimum viable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skillset</a:t>
            </a:r>
            <a:endParaRPr b="1" sz="1400">
              <a:solidFill>
                <a:srgbClr val="3278B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96" name="Google Shape;296;g17d79cb187b_0_278"/>
          <p:cNvSpPr txBox="1"/>
          <p:nvPr/>
        </p:nvSpPr>
        <p:spPr>
          <a:xfrm>
            <a:off x="2176648" y="4171950"/>
            <a:ext cx="11745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Train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Trainers</a:t>
            </a:r>
            <a:endParaRPr/>
          </a:p>
        </p:txBody>
      </p:sp>
      <p:sp>
        <p:nvSpPr>
          <p:cNvPr id="297" name="Google Shape;297;g17d79cb187b_0_278"/>
          <p:cNvSpPr txBox="1"/>
          <p:nvPr/>
        </p:nvSpPr>
        <p:spPr>
          <a:xfrm>
            <a:off x="4157417" y="3864150"/>
            <a:ext cx="13854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FAIR-by-design learning materials</a:t>
            </a:r>
            <a:endParaRPr/>
          </a:p>
        </p:txBody>
      </p:sp>
      <p:sp>
        <p:nvSpPr>
          <p:cNvPr id="298" name="Google Shape;298;g17d79cb187b_0_278"/>
          <p:cNvSpPr txBox="1"/>
          <p:nvPr/>
        </p:nvSpPr>
        <p:spPr>
          <a:xfrm>
            <a:off x="5966152" y="3556052"/>
            <a:ext cx="15252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Harmonise curricula and learning paths</a:t>
            </a:r>
            <a:endParaRPr/>
          </a:p>
        </p:txBody>
      </p:sp>
      <p:sp>
        <p:nvSpPr>
          <p:cNvPr id="299" name="Google Shape;299;g17d79cb187b_0_278"/>
          <p:cNvSpPr txBox="1"/>
          <p:nvPr/>
        </p:nvSpPr>
        <p:spPr>
          <a:xfrm>
            <a:off x="7853667" y="3556052"/>
            <a:ext cx="17781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Lifelong learning through professional networks</a:t>
            </a:r>
            <a:endParaRPr/>
          </a:p>
        </p:txBody>
      </p:sp>
      <p:sp>
        <p:nvSpPr>
          <p:cNvPr id="300" name="Google Shape;300;g17d79cb187b_0_278"/>
          <p:cNvSpPr txBox="1"/>
          <p:nvPr/>
        </p:nvSpPr>
        <p:spPr>
          <a:xfrm>
            <a:off x="10005192" y="4171952"/>
            <a:ext cx="19143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000">
                <a:solidFill>
                  <a:srgbClr val="3278B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Competence Centre Network</a:t>
            </a:r>
            <a:endParaRPr/>
          </a:p>
        </p:txBody>
      </p:sp>
      <p:sp>
        <p:nvSpPr>
          <p:cNvPr id="301" name="Google Shape;301;g17d79cb187b_0_278"/>
          <p:cNvSpPr/>
          <p:nvPr/>
        </p:nvSpPr>
        <p:spPr>
          <a:xfrm>
            <a:off x="883121" y="26477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g17d79cb187b_0_278"/>
          <p:cNvSpPr/>
          <p:nvPr/>
        </p:nvSpPr>
        <p:spPr>
          <a:xfrm>
            <a:off x="6638779" y="26477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g17d79cb187b_0_278"/>
          <p:cNvSpPr/>
          <p:nvPr/>
        </p:nvSpPr>
        <p:spPr>
          <a:xfrm>
            <a:off x="2649365" y="26477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g17d79cb187b_0_278"/>
          <p:cNvSpPr/>
          <p:nvPr/>
        </p:nvSpPr>
        <p:spPr>
          <a:xfrm>
            <a:off x="4748113" y="26477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g17d79cb187b_0_278"/>
          <p:cNvSpPr/>
          <p:nvPr/>
        </p:nvSpPr>
        <p:spPr>
          <a:xfrm>
            <a:off x="8666935" y="26477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g17d79cb187b_0_278"/>
          <p:cNvSpPr/>
          <p:nvPr/>
        </p:nvSpPr>
        <p:spPr>
          <a:xfrm>
            <a:off x="10842035" y="26477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g17d79cb187b_0_278"/>
          <p:cNvSpPr/>
          <p:nvPr/>
        </p:nvSpPr>
        <p:spPr>
          <a:xfrm>
            <a:off x="883121" y="29525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g17d79cb187b_0_278"/>
          <p:cNvSpPr/>
          <p:nvPr/>
        </p:nvSpPr>
        <p:spPr>
          <a:xfrm>
            <a:off x="6638779" y="29525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g17d79cb187b_0_278"/>
          <p:cNvSpPr/>
          <p:nvPr/>
        </p:nvSpPr>
        <p:spPr>
          <a:xfrm>
            <a:off x="2649365" y="29525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g17d79cb187b_0_278"/>
          <p:cNvSpPr/>
          <p:nvPr/>
        </p:nvSpPr>
        <p:spPr>
          <a:xfrm>
            <a:off x="4748113" y="29525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g17d79cb187b_0_278"/>
          <p:cNvSpPr/>
          <p:nvPr/>
        </p:nvSpPr>
        <p:spPr>
          <a:xfrm>
            <a:off x="8666935" y="29525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g17d79cb187b_0_278"/>
          <p:cNvSpPr/>
          <p:nvPr/>
        </p:nvSpPr>
        <p:spPr>
          <a:xfrm>
            <a:off x="10842035" y="29525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g17d79cb187b_0_278"/>
          <p:cNvSpPr/>
          <p:nvPr/>
        </p:nvSpPr>
        <p:spPr>
          <a:xfrm>
            <a:off x="883121" y="32573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g17d79cb187b_0_278"/>
          <p:cNvSpPr/>
          <p:nvPr/>
        </p:nvSpPr>
        <p:spPr>
          <a:xfrm>
            <a:off x="6638779" y="32573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g17d79cb187b_0_278"/>
          <p:cNvSpPr/>
          <p:nvPr/>
        </p:nvSpPr>
        <p:spPr>
          <a:xfrm>
            <a:off x="2649365" y="32573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g17d79cb187b_0_278"/>
          <p:cNvSpPr/>
          <p:nvPr/>
        </p:nvSpPr>
        <p:spPr>
          <a:xfrm>
            <a:off x="4748113" y="32573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g17d79cb187b_0_278"/>
          <p:cNvSpPr/>
          <p:nvPr/>
        </p:nvSpPr>
        <p:spPr>
          <a:xfrm>
            <a:off x="8666935" y="32573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g17d79cb187b_0_278"/>
          <p:cNvSpPr/>
          <p:nvPr/>
        </p:nvSpPr>
        <p:spPr>
          <a:xfrm>
            <a:off x="10842035" y="32573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g17d79cb187b_0_278"/>
          <p:cNvSpPr/>
          <p:nvPr/>
        </p:nvSpPr>
        <p:spPr>
          <a:xfrm>
            <a:off x="883121" y="35621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g17d79cb187b_0_278"/>
          <p:cNvSpPr/>
          <p:nvPr/>
        </p:nvSpPr>
        <p:spPr>
          <a:xfrm>
            <a:off x="2649365" y="35621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g17d79cb187b_0_278"/>
          <p:cNvSpPr/>
          <p:nvPr/>
        </p:nvSpPr>
        <p:spPr>
          <a:xfrm>
            <a:off x="4748113" y="35621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g17d79cb187b_0_278"/>
          <p:cNvSpPr/>
          <p:nvPr/>
        </p:nvSpPr>
        <p:spPr>
          <a:xfrm>
            <a:off x="10842035" y="35621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g17d79cb187b_0_278"/>
          <p:cNvSpPr/>
          <p:nvPr/>
        </p:nvSpPr>
        <p:spPr>
          <a:xfrm>
            <a:off x="883121" y="3866931"/>
            <a:ext cx="180000" cy="180000"/>
          </a:xfrm>
          <a:prstGeom prst="ellipse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g17d79cb187b_0_278"/>
          <p:cNvSpPr/>
          <p:nvPr/>
        </p:nvSpPr>
        <p:spPr>
          <a:xfrm>
            <a:off x="2649365" y="3866931"/>
            <a:ext cx="180000" cy="180000"/>
          </a:xfrm>
          <a:prstGeom prst="ellipse">
            <a:avLst/>
          </a:prstGeom>
          <a:solidFill>
            <a:srgbClr val="E6007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g17d79cb187b_0_278"/>
          <p:cNvSpPr/>
          <p:nvPr/>
        </p:nvSpPr>
        <p:spPr>
          <a:xfrm>
            <a:off x="10842035" y="3866931"/>
            <a:ext cx="180000" cy="180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17d79cb187b_0_401"/>
          <p:cNvSpPr txBox="1"/>
          <p:nvPr>
            <p:ph idx="2" type="body"/>
          </p:nvPr>
        </p:nvSpPr>
        <p:spPr>
          <a:xfrm>
            <a:off x="717496" y="1752600"/>
            <a:ext cx="4235400" cy="41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r>
              <a:rPr b="1" lang="it-IT"/>
              <a:t>Science for policy</a:t>
            </a:r>
            <a:r>
              <a:rPr lang="it-IT"/>
              <a:t>: honest brokers, civil servants, policy makers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r>
              <a:rPr b="1" lang="it-IT"/>
              <a:t>Institutions</a:t>
            </a:r>
            <a:r>
              <a:rPr lang="it-IT"/>
              <a:t>: undergraduate, PhD, data stewards and professionists, including data librarian and curators, legal and ethical experts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r>
              <a:rPr b="1" lang="it-IT"/>
              <a:t>Research Infrastructures </a:t>
            </a:r>
            <a:r>
              <a:rPr lang="it-IT"/>
              <a:t>and </a:t>
            </a:r>
            <a:r>
              <a:rPr b="1" lang="it-IT"/>
              <a:t>thematic</a:t>
            </a:r>
            <a:r>
              <a:rPr lang="it-IT"/>
              <a:t> </a:t>
            </a:r>
            <a:r>
              <a:rPr b="1" lang="it-IT"/>
              <a:t>communities</a:t>
            </a:r>
            <a:r>
              <a:rPr lang="it-IT"/>
              <a:t>: designing training with and for researchers and professionists</a:t>
            </a:r>
            <a:endParaRPr/>
          </a:p>
          <a:p>
            <a:pPr indent="0" lvl="0" marL="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1600"/>
              <a:buNone/>
            </a:pPr>
            <a:r>
              <a:rPr b="1" lang="it-IT"/>
              <a:t>Professional networks</a:t>
            </a:r>
            <a:r>
              <a:rPr lang="it-IT"/>
              <a:t>: lifelong learning through peer networks</a:t>
            </a:r>
            <a:endParaRPr b="1"/>
          </a:p>
        </p:txBody>
      </p:sp>
      <p:sp>
        <p:nvSpPr>
          <p:cNvPr id="331" name="Google Shape;331;g17d79cb187b_0_401"/>
          <p:cNvSpPr txBox="1"/>
          <p:nvPr/>
        </p:nvSpPr>
        <p:spPr>
          <a:xfrm>
            <a:off x="255374" y="457200"/>
            <a:ext cx="5091300" cy="19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entury Gothic"/>
              <a:buNone/>
            </a:pPr>
            <a:r>
              <a:rPr lang="it-IT" sz="36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Developing paths for different targets…</a:t>
            </a:r>
            <a:endParaRPr/>
          </a:p>
        </p:txBody>
      </p:sp>
      <p:pic>
        <p:nvPicPr>
          <p:cNvPr id="332" name="Google Shape;332;g17d79cb187b_0_401"/>
          <p:cNvPicPr preferRelativeResize="0"/>
          <p:nvPr/>
        </p:nvPicPr>
        <p:blipFill rotWithShape="1">
          <a:blip r:embed="rId3">
            <a:alphaModFix/>
          </a:blip>
          <a:srcRect b="0" l="7733" r="5173" t="0"/>
          <a:stretch/>
        </p:blipFill>
        <p:spPr>
          <a:xfrm>
            <a:off x="5346701" y="1"/>
            <a:ext cx="6846421" cy="6289038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g17d79cb187b_0_401"/>
          <p:cNvSpPr/>
          <p:nvPr/>
        </p:nvSpPr>
        <p:spPr>
          <a:xfrm>
            <a:off x="5529636" y="5941821"/>
            <a:ext cx="2233200" cy="2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05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Photo by </a:t>
            </a:r>
            <a:r>
              <a:rPr lang="it-IT" sz="1050" u="sng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Majestic Lukas</a:t>
            </a:r>
            <a:r>
              <a:rPr lang="it-IT" sz="105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it-IT" sz="1050" u="sng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r>
              <a:rPr lang="it-IT" sz="105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050">
              <a:solidFill>
                <a:srgbClr val="BFBFB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ribunale" id="334" name="Google Shape;334;g17d79cb187b_0_40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5159" y="2762250"/>
            <a:ext cx="557557" cy="5575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telletto" id="335" name="Google Shape;335;g17d79cb187b_0_40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5159" y="1935440"/>
            <a:ext cx="557557" cy="5575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lobo terrestre, Africa ed Europa" id="336" name="Google Shape;336;g17d79cb187b_0_40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35159" y="3931271"/>
            <a:ext cx="557557" cy="5575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 network" id="337" name="Google Shape;337;g17d79cb187b_0_40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35159" y="5199340"/>
            <a:ext cx="557557" cy="5575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17d79cb187b_1_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Century Gothic"/>
              <a:buNone/>
            </a:pPr>
            <a:r>
              <a:rPr lang="it-IT" sz="36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… with specific needs</a:t>
            </a:r>
            <a:endParaRPr sz="36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43" name="Google Shape;343;g17d79cb187b_1_2"/>
          <p:cNvSpPr txBox="1"/>
          <p:nvPr>
            <p:ph idx="4294967295" type="body"/>
          </p:nvPr>
        </p:nvSpPr>
        <p:spPr>
          <a:xfrm>
            <a:off x="717499" y="1752600"/>
            <a:ext cx="10433700" cy="41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0" lvl="0" marL="0" rtl="0"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79B418"/>
              </a:buClr>
              <a:buSzPct val="57142"/>
              <a:buNone/>
            </a:pPr>
            <a:r>
              <a:rPr b="1" lang="it-IT"/>
              <a:t>Science for policy</a:t>
            </a:r>
            <a:r>
              <a:rPr lang="it-IT"/>
              <a:t>: need to inform through evidence, understand the needs of policy makers, consider ethical issues at the science for policy interface</a:t>
            </a:r>
            <a:endParaRPr/>
          </a:p>
          <a:p>
            <a:pPr indent="0" lvl="0" marL="0" rtl="0" algn="just">
              <a:lnSpc>
                <a:spcPct val="160000"/>
              </a:lnSpc>
              <a:spcBef>
                <a:spcPts val="2000"/>
              </a:spcBef>
              <a:spcAft>
                <a:spcPts val="0"/>
              </a:spcAft>
              <a:buClr>
                <a:srgbClr val="79B418"/>
              </a:buClr>
              <a:buSzPct val="57142"/>
              <a:buNone/>
            </a:pPr>
            <a:r>
              <a:rPr b="1" lang="it-IT"/>
              <a:t>Institutions</a:t>
            </a:r>
            <a:r>
              <a:rPr lang="it-IT"/>
              <a:t>: need to count on adequate skilled professionists, not only researchers but data experts and support staff, need to train undergraduates and scientists at different career levels</a:t>
            </a:r>
            <a:endParaRPr/>
          </a:p>
          <a:p>
            <a:pPr indent="0" lvl="0" marL="0" rtl="0" algn="just">
              <a:lnSpc>
                <a:spcPct val="160000"/>
              </a:lnSpc>
              <a:spcBef>
                <a:spcPts val="2000"/>
              </a:spcBef>
              <a:spcAft>
                <a:spcPts val="0"/>
              </a:spcAft>
              <a:buClr>
                <a:srgbClr val="79B418"/>
              </a:buClr>
              <a:buSzPct val="57142"/>
              <a:buNone/>
            </a:pPr>
            <a:r>
              <a:rPr b="1" lang="it-IT"/>
              <a:t>Research Infrastructures </a:t>
            </a:r>
            <a:r>
              <a:rPr lang="it-IT"/>
              <a:t>and </a:t>
            </a:r>
            <a:r>
              <a:rPr b="1" lang="it-IT"/>
              <a:t>thematic</a:t>
            </a:r>
            <a:r>
              <a:rPr lang="it-IT"/>
              <a:t> </a:t>
            </a:r>
            <a:r>
              <a:rPr b="1" lang="it-IT"/>
              <a:t>communities</a:t>
            </a:r>
            <a:r>
              <a:rPr lang="it-IT"/>
              <a:t>: need to tailor training on specific needs to embed FAIR principles in the research workflow</a:t>
            </a:r>
            <a:endParaRPr/>
          </a:p>
          <a:p>
            <a:pPr indent="0" lvl="0" marL="0" rtl="0" algn="just">
              <a:lnSpc>
                <a:spcPct val="160000"/>
              </a:lnSpc>
              <a:spcBef>
                <a:spcPts val="2000"/>
              </a:spcBef>
              <a:spcAft>
                <a:spcPts val="2000"/>
              </a:spcAft>
              <a:buClr>
                <a:srgbClr val="79B418"/>
              </a:buClr>
              <a:buSzPct val="57142"/>
              <a:buNone/>
            </a:pPr>
            <a:r>
              <a:rPr b="1" lang="it-IT"/>
              <a:t>Professional networks</a:t>
            </a:r>
            <a:r>
              <a:rPr lang="it-IT"/>
              <a:t>: need to be empowered to put into practice lifelong learning through the learn by doing and best practice sharing</a:t>
            </a:r>
            <a:endParaRPr b="1"/>
          </a:p>
        </p:txBody>
      </p:sp>
      <p:pic>
        <p:nvPicPr>
          <p:cNvPr descr="Tribunale" id="344" name="Google Shape;344;g17d79cb187b_1_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5159" y="2762250"/>
            <a:ext cx="557557" cy="5575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telletto" id="345" name="Google Shape;345;g17d79cb187b_1_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5159" y="1935440"/>
            <a:ext cx="557557" cy="5575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lobo terrestre, Africa ed Europa" id="346" name="Google Shape;346;g17d79cb187b_1_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5159" y="3931271"/>
            <a:ext cx="557557" cy="5575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ial network" id="347" name="Google Shape;347;g17d79cb187b_1_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5159" y="5199340"/>
            <a:ext cx="557557" cy="5575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"/>
          <p:cNvSpPr txBox="1"/>
          <p:nvPr>
            <p:ph type="title"/>
          </p:nvPr>
        </p:nvSpPr>
        <p:spPr>
          <a:xfrm>
            <a:off x="228600" y="2935605"/>
            <a:ext cx="6558280" cy="1914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400"/>
              <a:buFont typeface="Century Gothic"/>
              <a:buNone/>
            </a:pPr>
            <a:r>
              <a:rPr lang="it-IT">
                <a:solidFill>
                  <a:srgbClr val="0070C0"/>
                </a:solidFill>
              </a:rPr>
              <a:t>Thank you!</a:t>
            </a:r>
            <a:br>
              <a:rPr lang="it-IT">
                <a:solidFill>
                  <a:srgbClr val="0070C0"/>
                </a:solidFill>
              </a:rPr>
            </a:br>
            <a:r>
              <a:rPr lang="it-IT">
                <a:solidFill>
                  <a:srgbClr val="0070C0"/>
                </a:solidFill>
              </a:rPr>
              <a:t>Questions?</a:t>
            </a:r>
            <a:endParaRPr/>
          </a:p>
        </p:txBody>
      </p:sp>
      <p:sp>
        <p:nvSpPr>
          <p:cNvPr id="353" name="Google Shape;353;p4"/>
          <p:cNvSpPr txBox="1"/>
          <p:nvPr>
            <p:ph idx="11" type="ftr"/>
          </p:nvPr>
        </p:nvSpPr>
        <p:spPr>
          <a:xfrm>
            <a:off x="279935" y="5096655"/>
            <a:ext cx="75234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u="sng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4"/>
              </a:rPr>
              <a:t>emma.lazzeri@garr.it</a:t>
            </a:r>
            <a:endParaRPr sz="1800">
              <a:solidFill>
                <a:srgbClr val="79B41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u="sng">
                <a:solidFill>
                  <a:schemeClr val="hlink"/>
                </a:solidFill>
                <a:latin typeface="Century Gothic"/>
                <a:ea typeface="Century Gothic"/>
                <a:cs typeface="Century Gothic"/>
                <a:sym typeface="Century Gothic"/>
                <a:hlinkClick r:id="rId5"/>
              </a:rPr>
              <a:t>info@skills4eosc.eu</a:t>
            </a:r>
            <a:endParaRPr sz="1800">
              <a:solidFill>
                <a:srgbClr val="79B41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79B418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54" name="Google Shape;354;p4"/>
          <p:cNvSpPr txBox="1"/>
          <p:nvPr/>
        </p:nvSpPr>
        <p:spPr>
          <a:xfrm>
            <a:off x="0" y="5706550"/>
            <a:ext cx="12192000" cy="1139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t-IT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t-IT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This presentation is released under a CC-BY 4.0 license. </a:t>
            </a:r>
            <a:r>
              <a:rPr b="0" i="0" lang="it-IT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cite this presentation, please copy and paste: </a:t>
            </a:r>
            <a:r>
              <a:rPr lang="it-IT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Clare, Helen, Davidson, Joy, Lazzeri, Emma. (2022, November 03). Awareness rising on Open Science, EOSC and FAIR Principles. EOSC tripartite event in Georgia 2022. Zenodo. </a:t>
            </a:r>
            <a:r>
              <a:rPr lang="it-IT" sz="1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/>
              </a:rPr>
              <a:t>https://doi.org/10.5281/zenodo.7276050</a:t>
            </a:r>
            <a:r>
              <a:rPr lang="it-IT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b="0" i="0" lang="it-IT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5" name="Google Shape;355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9525" y="5794463"/>
            <a:ext cx="1248608" cy="429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g17d79cb187b_0_12"/>
          <p:cNvPicPr preferRelativeResize="0"/>
          <p:nvPr/>
        </p:nvPicPr>
        <p:blipFill rotWithShape="1">
          <a:blip r:embed="rId3">
            <a:alphaModFix/>
          </a:blip>
          <a:srcRect b="7827" l="0" r="0" t="-9216"/>
          <a:stretch/>
        </p:blipFill>
        <p:spPr>
          <a:xfrm>
            <a:off x="0" y="-685800"/>
            <a:ext cx="12192000" cy="7543799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g17d79cb187b_0_1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chemeClr val="dk2"/>
                </a:solidFill>
              </a:rPr>
              <a:t>Links and references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362" name="Google Shape;362;g17d79cb187b_0_12"/>
          <p:cNvSpPr txBox="1"/>
          <p:nvPr>
            <p:ph idx="1" type="body"/>
          </p:nvPr>
        </p:nvSpPr>
        <p:spPr>
          <a:xfrm>
            <a:off x="838200" y="1825625"/>
            <a:ext cx="48675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it-IT" sz="1600"/>
              <a:t>2022 State of the Union Address by President von der Leyen,  14 September 2022, Strasbourg, </a:t>
            </a:r>
            <a:r>
              <a:rPr lang="it-IT" sz="1600" u="sng">
                <a:solidFill>
                  <a:schemeClr val="hlink"/>
                </a:solidFill>
                <a:hlinkClick r:id="rId4"/>
              </a:rPr>
              <a:t>https://ec.europa.eu/commission/presscorner/detail/en/speech_22_5493</a:t>
            </a:r>
            <a:r>
              <a:rPr lang="it-IT" sz="1600"/>
              <a:t>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it-IT" sz="1600"/>
              <a:t>Commission kick-starts work on the European Year of Skills, 12 October 2022, </a:t>
            </a:r>
            <a:r>
              <a:rPr lang="it-IT" sz="1600" u="sng">
                <a:solidFill>
                  <a:schemeClr val="hlink"/>
                </a:solidFill>
                <a:hlinkClick r:id="rId5"/>
              </a:rPr>
              <a:t>https://ec.europa.eu/commission/presscorner/detail/en/ip_22_6086</a:t>
            </a:r>
            <a:r>
              <a:rPr lang="it-IT" sz="1600"/>
              <a:t>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it-IT" sz="1600"/>
              <a:t>Skills4EOSC in CORDIS, </a:t>
            </a:r>
            <a:r>
              <a:rPr lang="it-IT" sz="1600" u="sng">
                <a:solidFill>
                  <a:schemeClr val="hlink"/>
                </a:solidFill>
                <a:hlinkClick r:id="rId6"/>
              </a:rPr>
              <a:t>https://cordis.europa.eu/project/id/101058527</a:t>
            </a:r>
            <a:r>
              <a:rPr lang="it-IT" sz="1600"/>
              <a:t> </a:t>
            </a:r>
            <a:endParaRPr sz="1600"/>
          </a:p>
        </p:txBody>
      </p:sp>
      <p:sp>
        <p:nvSpPr>
          <p:cNvPr id="363" name="Google Shape;363;g17d79cb187b_0_12"/>
          <p:cNvSpPr txBox="1"/>
          <p:nvPr/>
        </p:nvSpPr>
        <p:spPr>
          <a:xfrm>
            <a:off x="92925" y="639337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100">
                <a:solidFill>
                  <a:schemeClr val="lt2"/>
                </a:solidFill>
              </a:rPr>
              <a:t>Photo by</a:t>
            </a:r>
            <a:r>
              <a:rPr lang="it-IT" sz="1100">
                <a:solidFill>
                  <a:schemeClr val="lt2"/>
                </a:solidFill>
                <a:uFill>
                  <a:noFill/>
                </a:u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lt2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Tamanna Rumee</a:t>
            </a:r>
            <a:r>
              <a:rPr lang="it-IT" sz="1100">
                <a:solidFill>
                  <a:schemeClr val="lt2"/>
                </a:solidFill>
              </a:rPr>
              <a:t> on</a:t>
            </a:r>
            <a:r>
              <a:rPr lang="it-IT" sz="1100">
                <a:solidFill>
                  <a:schemeClr val="lt2"/>
                </a:solidFill>
                <a:uFill>
                  <a:noFill/>
                </a:u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lt2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Slide title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3" name="Google Shape;193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it-IT" sz="3200"/>
              <a:t>Text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3200"/>
              <a:buChar char="•"/>
            </a:pPr>
            <a:r>
              <a:rPr lang="it-IT" sz="3200"/>
              <a:t>Bullet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800"/>
              <a:buChar char="•"/>
            </a:pPr>
            <a:r>
              <a:rPr lang="it-IT" sz="2800"/>
              <a:t>More bullets</a:t>
            </a:r>
            <a:endParaRPr sz="2800"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Char char="•"/>
            </a:pPr>
            <a:r>
              <a:rPr lang="it-IT" sz="2400"/>
              <a:t>Some extra bullets</a:t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r>
              <a:t/>
            </a:r>
            <a:endParaRPr sz="2400"/>
          </a:p>
          <a:p>
            <a:pPr indent="-762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r>
              <a:t/>
            </a:r>
            <a:endParaRPr sz="2400"/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None/>
            </a:pPr>
            <a:r>
              <a:t/>
            </a:r>
            <a:endParaRPr sz="2400"/>
          </a:p>
        </p:txBody>
      </p:sp>
      <p:sp>
        <p:nvSpPr>
          <p:cNvPr id="194" name="Google Shape;194;p2"/>
          <p:cNvSpPr txBox="1"/>
          <p:nvPr>
            <p:ph idx="11" type="ftr"/>
          </p:nvPr>
        </p:nvSpPr>
        <p:spPr>
          <a:xfrm>
            <a:off x="2489200" y="6376670"/>
            <a:ext cx="5664200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&lt; name &amp; contact - other presentation info&gt;</a:t>
            </a:r>
            <a:endParaRPr sz="16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5" name="Google Shape;195;p2"/>
          <p:cNvPicPr preferRelativeResize="0"/>
          <p:nvPr/>
        </p:nvPicPr>
        <p:blipFill rotWithShape="1">
          <a:blip r:embed="rId3">
            <a:alphaModFix/>
          </a:blip>
          <a:srcRect b="15668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"/>
          <p:cNvSpPr txBox="1"/>
          <p:nvPr/>
        </p:nvSpPr>
        <p:spPr>
          <a:xfrm>
            <a:off x="7469100" y="1690700"/>
            <a:ext cx="4508700" cy="41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r>
              <a:rPr lang="it-IT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We need an enabling business environment, a </a:t>
            </a:r>
            <a:r>
              <a:rPr b="1" lang="it-IT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workforce with the right skills</a:t>
            </a:r>
            <a:r>
              <a:rPr lang="it-IT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[...]”</a:t>
            </a:r>
            <a:endParaRPr sz="4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44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7" name="Google Shape;197;p2">
            <a:hlinkClick r:id="rId4"/>
          </p:cNvPr>
          <p:cNvSpPr txBox="1"/>
          <p:nvPr/>
        </p:nvSpPr>
        <p:spPr>
          <a:xfrm>
            <a:off x="7537000" y="5223500"/>
            <a:ext cx="4572600" cy="4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it-IT" sz="1100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2022 State of the Union Address by President von der Leyen, </a:t>
            </a:r>
            <a:br>
              <a:rPr lang="it-IT" sz="1100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it-IT" sz="1100">
                <a:solidFill>
                  <a:srgbClr val="FF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14 September 2022, Strasbourg</a:t>
            </a:r>
            <a:endParaRPr b="1" sz="850">
              <a:solidFill>
                <a:srgbClr val="FFFFFF"/>
              </a:solidFill>
              <a:highlight>
                <a:srgbClr val="004494"/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17d79cb187b_0_7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3" name="Google Shape;203;g17d79cb187b_0_7"/>
          <p:cNvPicPr preferRelativeResize="0"/>
          <p:nvPr/>
        </p:nvPicPr>
        <p:blipFill rotWithShape="1">
          <a:blip r:embed="rId3">
            <a:alphaModFix/>
          </a:blip>
          <a:srcRect b="0" l="0" r="941" t="14229"/>
          <a:stretch/>
        </p:blipFill>
        <p:spPr>
          <a:xfrm>
            <a:off x="0" y="485400"/>
            <a:ext cx="12192000" cy="6372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7d79cb187b_0_2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g17d79cb187b_0_21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0" name="Google Shape;210;g17d79cb187b_0_21"/>
          <p:cNvPicPr preferRelativeResize="0"/>
          <p:nvPr/>
        </p:nvPicPr>
        <p:blipFill rotWithShape="1">
          <a:blip r:embed="rId3">
            <a:alphaModFix/>
          </a:blip>
          <a:srcRect b="-33" l="0" r="0" t="15638"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g17d79cb187b_0_21"/>
          <p:cNvSpPr txBox="1"/>
          <p:nvPr/>
        </p:nvSpPr>
        <p:spPr>
          <a:xfrm>
            <a:off x="9560450" y="6176825"/>
            <a:ext cx="2631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100">
                <a:solidFill>
                  <a:schemeClr val="accent5"/>
                </a:solidFill>
              </a:rPr>
              <a:t>Photo by</a:t>
            </a:r>
            <a:r>
              <a:rPr lang="it-IT" sz="1100">
                <a:solidFill>
                  <a:schemeClr val="accent5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Cookie the Pom</a:t>
            </a:r>
            <a:r>
              <a:rPr lang="it-IT" sz="1100">
                <a:solidFill>
                  <a:schemeClr val="accent5"/>
                </a:solidFill>
              </a:rPr>
              <a:t> on</a:t>
            </a:r>
            <a:r>
              <a:rPr lang="it-IT" sz="1100">
                <a:solidFill>
                  <a:schemeClr val="accent5"/>
                </a:solidFill>
                <a:uFill>
                  <a:noFill/>
                </a:u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accent5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212" name="Google Shape;212;g17d79cb187b_0_21"/>
          <p:cNvSpPr txBox="1"/>
          <p:nvPr>
            <p:ph idx="4294967295" type="ctrTitle"/>
          </p:nvPr>
        </p:nvSpPr>
        <p:spPr>
          <a:xfrm>
            <a:off x="3495400" y="4420325"/>
            <a:ext cx="6111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4800">
                <a:solidFill>
                  <a:schemeClr val="accent1"/>
                </a:solidFill>
              </a:rPr>
              <a:t>We need skills to put FAIR into practice!</a:t>
            </a:r>
            <a:endParaRPr sz="890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7d79cb187b_0_3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</a:rPr>
              <a:t>Meeting the stakeholders’ needs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8" name="Google Shape;218;g17d79cb187b_0_31"/>
          <p:cNvSpPr txBox="1"/>
          <p:nvPr>
            <p:ph idx="11" type="ftr"/>
          </p:nvPr>
        </p:nvSpPr>
        <p:spPr>
          <a:xfrm>
            <a:off x="2489200" y="6376670"/>
            <a:ext cx="5664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&lt; name &amp; contact - other presentation info&gt;</a:t>
            </a:r>
            <a:endParaRPr sz="16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19" name="Google Shape;219;g17d79cb187b_0_31"/>
          <p:cNvSpPr txBox="1"/>
          <p:nvPr/>
        </p:nvSpPr>
        <p:spPr>
          <a:xfrm>
            <a:off x="5823000" y="5893800"/>
            <a:ext cx="63690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05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https://twitter.com/_open_science_/status/1571589893595463682?t=dK7ApIFOVp7ACFTXxeBXAA&amp;s=08</a:t>
            </a:r>
            <a:endParaRPr sz="1050" u="sng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0" name="Google Shape;220;g17d79cb187b_0_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225" y="1475302"/>
            <a:ext cx="10970552" cy="44185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4800"/>
              <a:buFont typeface="Century Gothic"/>
              <a:buNone/>
            </a:pPr>
            <a:r>
              <a:rPr lang="it-IT" sz="4800">
                <a:solidFill>
                  <a:srgbClr val="0070C0"/>
                </a:solidFill>
              </a:rPr>
              <a:t>Filling the gaps</a:t>
            </a:r>
            <a:endParaRPr sz="48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26" name="Google Shape;226;p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3200"/>
              <a:buChar char="•"/>
            </a:pPr>
            <a:r>
              <a:rPr lang="it-IT" sz="3200"/>
              <a:t>Bullet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800"/>
              <a:buChar char="•"/>
            </a:pPr>
            <a:r>
              <a:rPr lang="it-IT" sz="2800"/>
              <a:t>More bullets</a:t>
            </a:r>
            <a:endParaRPr sz="2800"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9B418"/>
              </a:buClr>
              <a:buSzPts val="2400"/>
              <a:buChar char="•"/>
            </a:pPr>
            <a:r>
              <a:rPr lang="it-IT" sz="2400"/>
              <a:t>Some extra bullets</a:t>
            </a:r>
            <a:endParaRPr sz="2400"/>
          </a:p>
        </p:txBody>
      </p:sp>
      <p:sp>
        <p:nvSpPr>
          <p:cNvPr id="227" name="Google Shape;227;p3"/>
          <p:cNvSpPr txBox="1"/>
          <p:nvPr>
            <p:ph idx="11" type="ftr"/>
          </p:nvPr>
        </p:nvSpPr>
        <p:spPr>
          <a:xfrm>
            <a:off x="2489200" y="6376670"/>
            <a:ext cx="5664200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&lt; name &amp; contact - other presentation info&gt;</a:t>
            </a:r>
            <a:endParaRPr sz="16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28" name="Google Shape;22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5"/>
            <a:ext cx="12182125" cy="685775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"/>
          <p:cNvSpPr txBox="1"/>
          <p:nvPr/>
        </p:nvSpPr>
        <p:spPr>
          <a:xfrm>
            <a:off x="433050" y="950625"/>
            <a:ext cx="11325900" cy="47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100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Supporting an EOSC-ready digitally skilled workforce:</a:t>
            </a:r>
            <a:endParaRPr sz="3100">
              <a:solidFill>
                <a:srgbClr val="F2F2F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2F2F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00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Researchers can transform how they carry out research and exploit research outputs, leading to better quality and contributing to the Horizon Europe EOSC Partnership.</a:t>
            </a:r>
            <a:endParaRPr sz="4000">
              <a:solidFill>
                <a:srgbClr val="F2F2F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0">
              <a:solidFill>
                <a:srgbClr val="F2F2F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Horizon Europe call INFRA 2021 EOSC01-01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17d79cb187b_0_54"/>
          <p:cNvSpPr txBox="1"/>
          <p:nvPr>
            <p:ph idx="1" type="body"/>
          </p:nvPr>
        </p:nvSpPr>
        <p:spPr>
          <a:xfrm>
            <a:off x="838200" y="3276600"/>
            <a:ext cx="5619600" cy="3429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44 </a:t>
            </a:r>
            <a:r>
              <a:rPr b="1" lang="it-IT">
                <a:latin typeface="Century Gothic"/>
                <a:ea typeface="Century Gothic"/>
                <a:cs typeface="Century Gothic"/>
                <a:sym typeface="Century Gothic"/>
              </a:rPr>
              <a:t>Participants</a:t>
            </a: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, 18 </a:t>
            </a:r>
            <a:r>
              <a:rPr b="1" lang="it-IT">
                <a:latin typeface="Century Gothic"/>
                <a:ea typeface="Century Gothic"/>
                <a:cs typeface="Century Gothic"/>
                <a:sym typeface="Century Gothic"/>
              </a:rPr>
              <a:t>Countries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r>
              <a:rPr b="1" lang="it-IT">
                <a:latin typeface="Century Gothic"/>
                <a:ea typeface="Century Gothic"/>
                <a:cs typeface="Century Gothic"/>
                <a:sym typeface="Century Gothic"/>
              </a:rPr>
              <a:t>Key doers</a:t>
            </a: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” in Open Science in their Country/Region/Domain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2 ESFRI Research Infrastructures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>
                <a:latin typeface="Century Gothic"/>
                <a:ea typeface="Century Gothic"/>
                <a:cs typeface="Century Gothic"/>
                <a:sym typeface="Century Gothic"/>
              </a:rPr>
              <a:t>7 millions €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5" name="Google Shape;235;g17d79cb187b_0_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51700" y="76200"/>
            <a:ext cx="5240300" cy="6233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g17d79cb187b_0_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54050" y="589050"/>
            <a:ext cx="2680550" cy="210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g17d79cb187b_0_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725" y="3258675"/>
            <a:ext cx="568475" cy="56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g17d79cb187b_0_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9725" y="4881669"/>
            <a:ext cx="568475" cy="56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g17d79cb187b_0_5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9725" y="4098225"/>
            <a:ext cx="568475" cy="56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g17d79cb187b_0_5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9725" y="5512425"/>
            <a:ext cx="568475" cy="56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7d79cb187b_0_7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rgbClr val="0070C0"/>
                </a:solidFill>
              </a:rPr>
              <a:t>Filling the gaps</a:t>
            </a:r>
            <a:endParaRPr/>
          </a:p>
        </p:txBody>
      </p:sp>
      <p:sp>
        <p:nvSpPr>
          <p:cNvPr id="246" name="Google Shape;246;g17d79cb187b_0_79"/>
          <p:cNvSpPr txBox="1"/>
          <p:nvPr>
            <p:ph idx="1" type="body"/>
          </p:nvPr>
        </p:nvSpPr>
        <p:spPr>
          <a:xfrm>
            <a:off x="838200" y="2397500"/>
            <a:ext cx="6372900" cy="3779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15900" lvl="0" marL="228600" rtl="0" algn="l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>
                <a:srgbClr val="79B418"/>
              </a:buClr>
              <a:buSzPts val="1600"/>
              <a:buChar char="•"/>
            </a:pPr>
            <a:r>
              <a:rPr lang="it-IT" sz="2000">
                <a:latin typeface="Century Gothic"/>
                <a:ea typeface="Century Gothic"/>
                <a:cs typeface="Century Gothic"/>
                <a:sym typeface="Century Gothic"/>
              </a:rPr>
              <a:t>L</a:t>
            </a:r>
            <a:r>
              <a:rPr lang="it-IT" sz="2000">
                <a:latin typeface="Century Gothic"/>
                <a:ea typeface="Century Gothic"/>
                <a:cs typeface="Century Gothic"/>
                <a:sym typeface="Century Gothic"/>
              </a:rPr>
              <a:t>ack of Open Science and data expertise, 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215900" lvl="0" marL="22860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1600"/>
              <a:buChar char="•"/>
            </a:pPr>
            <a:r>
              <a:rPr lang="it-IT" sz="2000">
                <a:latin typeface="Century Gothic"/>
                <a:ea typeface="Century Gothic"/>
                <a:cs typeface="Century Gothic"/>
                <a:sym typeface="Century Gothic"/>
              </a:rPr>
              <a:t>L</a:t>
            </a:r>
            <a:r>
              <a:rPr lang="it-IT" sz="2000">
                <a:latin typeface="Century Gothic"/>
                <a:ea typeface="Century Gothic"/>
                <a:cs typeface="Century Gothic"/>
                <a:sym typeface="Century Gothic"/>
              </a:rPr>
              <a:t>ack of a clear definition of data professional profiles and corresponding career paths, and </a:t>
            </a:r>
            <a:endParaRPr sz="1600"/>
          </a:p>
          <a:p>
            <a:pPr indent="-215900" lvl="0" marL="22860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>
                <a:srgbClr val="79B418"/>
              </a:buClr>
              <a:buSzPts val="1600"/>
              <a:buChar char="•"/>
            </a:pPr>
            <a:r>
              <a:rPr lang="it-IT" sz="2000">
                <a:latin typeface="Century Gothic"/>
                <a:ea typeface="Century Gothic"/>
                <a:cs typeface="Century Gothic"/>
                <a:sym typeface="Century Gothic"/>
              </a:rPr>
              <a:t>Fragmentation in training resources.</a:t>
            </a:r>
            <a:endParaRPr sz="1600"/>
          </a:p>
          <a:p>
            <a:pPr indent="0" lvl="0" marL="0" rtl="0" algn="l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47" name="Google Shape;247;g17d79cb187b_0_79"/>
          <p:cNvPicPr preferRelativeResize="0"/>
          <p:nvPr/>
        </p:nvPicPr>
        <p:blipFill rotWithShape="1">
          <a:blip r:embed="rId3">
            <a:alphaModFix/>
          </a:blip>
          <a:srcRect b="8399" l="34611" r="21021" t="0"/>
          <a:stretch/>
        </p:blipFill>
        <p:spPr>
          <a:xfrm>
            <a:off x="7625006" y="0"/>
            <a:ext cx="4602291" cy="6300424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g17d79cb187b_0_79"/>
          <p:cNvSpPr txBox="1"/>
          <p:nvPr/>
        </p:nvSpPr>
        <p:spPr>
          <a:xfrm>
            <a:off x="9227300" y="5946425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100">
                <a:solidFill>
                  <a:schemeClr val="dk1"/>
                </a:solidFill>
              </a:rPr>
              <a:t>Photo by</a:t>
            </a:r>
            <a:r>
              <a:rPr lang="it-IT" sz="1100">
                <a:solidFill>
                  <a:schemeClr val="dk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hlink"/>
                </a:solidFill>
                <a:hlinkClick r:id="rId5"/>
              </a:rPr>
              <a:t>Randy Laybourne</a:t>
            </a:r>
            <a:r>
              <a:rPr lang="it-IT" sz="1100">
                <a:solidFill>
                  <a:schemeClr val="dk1"/>
                </a:solidFill>
              </a:rPr>
              <a:t> on</a:t>
            </a:r>
            <a:r>
              <a:rPr lang="it-IT" sz="1100">
                <a:solidFill>
                  <a:schemeClr val="dk1"/>
                </a:solidFill>
                <a:uFill>
                  <a:noFill/>
                </a:u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it-IT" sz="1100" u="sng">
                <a:solidFill>
                  <a:schemeClr val="hlink"/>
                </a:solidFill>
                <a:hlinkClick r:id="rId7"/>
              </a:rPr>
              <a:t>Unsplash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7d79cb187b_0_62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rgbClr val="0070C0"/>
                </a:solidFill>
              </a:rPr>
              <a:t>FAIR and Open Science also means</a:t>
            </a:r>
            <a:endParaRPr sz="4800">
              <a:solidFill>
                <a:srgbClr val="0070C0"/>
              </a:solidFill>
            </a:endParaRPr>
          </a:p>
        </p:txBody>
      </p:sp>
      <p:sp>
        <p:nvSpPr>
          <p:cNvPr id="254" name="Google Shape;254;g17d79cb187b_0_623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it-IT"/>
              <a:t>Making science and its results accessible</a:t>
            </a:r>
            <a:endParaRPr/>
          </a:p>
        </p:txBody>
      </p:sp>
      <p:sp>
        <p:nvSpPr>
          <p:cNvPr id="255" name="Google Shape;255;g17d79cb187b_0_623"/>
          <p:cNvSpPr txBox="1"/>
          <p:nvPr/>
        </p:nvSpPr>
        <p:spPr>
          <a:xfrm>
            <a:off x="972600" y="3980967"/>
            <a:ext cx="2676900" cy="16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different actors</a:t>
            </a:r>
            <a:r>
              <a:rPr b="1"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(policy makers, civil servants, citisens, private sector, ....)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g17d79cb187b_0_623"/>
          <p:cNvSpPr txBox="1"/>
          <p:nvPr/>
        </p:nvSpPr>
        <p:spPr>
          <a:xfrm>
            <a:off x="4759993" y="3980967"/>
            <a:ext cx="2676900" cy="19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adequate language</a:t>
            </a:r>
            <a:r>
              <a:rPr b="1"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b="1"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(mother tongues, differentiating messages, …)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g17d79cb187b_0_623"/>
          <p:cNvSpPr txBox="1"/>
          <p:nvPr/>
        </p:nvSpPr>
        <p:spPr>
          <a:xfrm>
            <a:off x="8547386" y="3980967"/>
            <a:ext cx="2676900" cy="16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using the right mean</a:t>
            </a:r>
            <a:r>
              <a:rPr b="1"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b="1"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it-I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(social, dedicated events, blog, reports, interviews, ....)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8" name="Google Shape;258;g17d79cb187b_0_6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6675" y="2552225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g17d79cb187b_0_6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84063" y="2552225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g17d79cb187b_0_6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171475" y="2552225"/>
            <a:ext cx="1428750" cy="142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ema di Office">
  <a:themeElements>
    <a:clrScheme name="Personalizzato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9933"/>
      </a:accent1>
      <a:accent2>
        <a:srgbClr val="0070C0"/>
      </a:accent2>
      <a:accent3>
        <a:srgbClr val="92D050"/>
      </a:accent3>
      <a:accent4>
        <a:srgbClr val="FF3399"/>
      </a:accent4>
      <a:accent5>
        <a:srgbClr val="3F3F3F"/>
      </a:accent5>
      <a:accent6>
        <a:srgbClr val="A5A5A5"/>
      </a:accent6>
      <a:hlink>
        <a:srgbClr val="0563C1"/>
      </a:hlink>
      <a:folHlink>
        <a:srgbClr val="1F386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2022-09-22T13:19:16Z</dcterms:created>
  <dc:creator>Federica Tanlongo</dc:creator>
</cp:coreProperties>
</file>